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9" autoAdjust="0"/>
  </p:normalViewPr>
  <p:slideViewPr>
    <p:cSldViewPr>
      <p:cViewPr>
        <p:scale>
          <a:sx n="100" d="100"/>
          <a:sy n="100" d="100"/>
        </p:scale>
        <p:origin x="906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06" y="1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/>
          <a:lstStyle>
            <a:lvl1pPr algn="r">
              <a:defRPr sz="1100"/>
            </a:lvl1pPr>
          </a:lstStyle>
          <a:p>
            <a:fld id="{0A3AF3AA-DE1E-4C73-A54F-F9271356DE0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559" tIns="42279" rIns="84559" bIns="422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29" y="4517908"/>
            <a:ext cx="5680820" cy="3697007"/>
          </a:xfrm>
          <a:prstGeom prst="rect">
            <a:avLst/>
          </a:prstGeom>
        </p:spPr>
        <p:txBody>
          <a:bodyPr vert="horz" lIns="84559" tIns="42279" rIns="84559" bIns="422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274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06" y="8917274"/>
            <a:ext cx="3078320" cy="471202"/>
          </a:xfrm>
          <a:prstGeom prst="rect">
            <a:avLst/>
          </a:prstGeom>
        </p:spPr>
        <p:txBody>
          <a:bodyPr vert="horz" lIns="84559" tIns="42279" rIns="84559" bIns="42279" rtlCol="0" anchor="b"/>
          <a:lstStyle>
            <a:lvl1pPr algn="r">
              <a:defRPr sz="1100"/>
            </a:lvl1pPr>
          </a:lstStyle>
          <a:p>
            <a:fld id="{AA43984B-7868-4C9E-8165-B96BC40A6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3984B-7868-4C9E-8165-B96BC40A6D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6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5500" y="368300"/>
            <a:ext cx="6551231" cy="9690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46782" y="1765300"/>
            <a:ext cx="3362325" cy="5264785"/>
          </a:xfrm>
          <a:custGeom>
            <a:avLst/>
            <a:gdLst/>
            <a:ahLst/>
            <a:cxnLst/>
            <a:rect l="l" t="t" r="r" b="b"/>
            <a:pathLst>
              <a:path w="3362325" h="5264784">
                <a:moveTo>
                  <a:pt x="0" y="0"/>
                </a:moveTo>
                <a:lnTo>
                  <a:pt x="3362071" y="0"/>
                </a:lnTo>
                <a:lnTo>
                  <a:pt x="3362071" y="5264785"/>
                </a:lnTo>
                <a:lnTo>
                  <a:pt x="0" y="5264785"/>
                </a:lnTo>
                <a:lnTo>
                  <a:pt x="0" y="0"/>
                </a:lnTo>
                <a:close/>
              </a:path>
            </a:pathLst>
          </a:custGeom>
          <a:solidFill>
            <a:srgbClr val="BCB9C4">
              <a:alpha val="7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46782" y="1765331"/>
            <a:ext cx="3362325" cy="5264785"/>
          </a:xfrm>
          <a:custGeom>
            <a:avLst/>
            <a:gdLst/>
            <a:ahLst/>
            <a:cxnLst/>
            <a:rect l="l" t="t" r="r" b="b"/>
            <a:pathLst>
              <a:path w="3362325" h="5264784">
                <a:moveTo>
                  <a:pt x="0" y="0"/>
                </a:moveTo>
                <a:lnTo>
                  <a:pt x="3362071" y="0"/>
                </a:lnTo>
                <a:lnTo>
                  <a:pt x="3362071" y="5264785"/>
                </a:lnTo>
                <a:lnTo>
                  <a:pt x="0" y="52647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35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greggpayphones@ao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2198" y="4891233"/>
            <a:ext cx="2978785" cy="2053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Clover Hill High School  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Chesterfield  </a:t>
            </a:r>
            <a:r>
              <a:rPr lang="en-US" sz="1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Vo-Tech </a:t>
            </a:r>
            <a:r>
              <a:rPr lang="en-US" sz="1400" b="1" spc="-20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Brightpoint Community College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GRANTS- LOCAL 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Communities </a:t>
            </a:r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in Schools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ROTARY INTERNATIONAL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Project, Polio Plus, 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Paul Harris Foundation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5400" y="1785959"/>
            <a:ext cx="2978785" cy="2489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arities </a:t>
            </a:r>
            <a:r>
              <a:rPr lang="en-US"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Supported </a:t>
            </a:r>
            <a:r>
              <a:rPr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b="1" u="sng" spc="-30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600" b="1" u="sng" dirty="0">
                <a:solidFill>
                  <a:srgbClr val="B51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007110">
              <a:lnSpc>
                <a:spcPts val="1180"/>
              </a:lnSpc>
              <a:spcBef>
                <a:spcPts val="980"/>
              </a:spcBef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Blue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Sky Fund  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        Caritas                   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Chutzpah and Courage</a:t>
            </a:r>
          </a:p>
          <a:p>
            <a:pPr marL="12700" marR="76200">
              <a:lnSpc>
                <a:spcPts val="1180"/>
              </a:lnSpc>
              <a:spcBef>
                <a:spcPts val="20"/>
              </a:spcBef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Communities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Schools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32460">
              <a:lnSpc>
                <a:spcPts val="1180"/>
              </a:lnSpc>
              <a:spcBef>
                <a:spcPts val="10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Families of the</a:t>
            </a:r>
            <a:r>
              <a:rPr sz="1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Wounded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Fund</a:t>
            </a:r>
          </a:p>
          <a:p>
            <a:pPr marL="12700" marR="632460">
              <a:lnSpc>
                <a:spcPts val="1180"/>
              </a:lnSpc>
              <a:spcBef>
                <a:spcPts val="10"/>
              </a:spcBef>
            </a:pP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Let’s Go Services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85"/>
              </a:lnSpc>
            </a:pP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sz="1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Richmond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Friends of the</a:t>
            </a:r>
            <a:r>
              <a:rPr sz="1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Homeless </a:t>
            </a:r>
            <a:r>
              <a:rPr lang="en-US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  <a:r>
              <a:rPr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Sportable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45"/>
              </a:lnSpc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Swift Creek Mill Theater                    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Swift 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Creek</a:t>
            </a:r>
            <a:r>
              <a:rPr sz="1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YMC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12700">
              <a:lnSpc>
                <a:spcPts val="1145"/>
              </a:lnSpc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Voice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45"/>
              </a:lnSpc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1145"/>
              </a:lnSpc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5401" y="4648200"/>
            <a:ext cx="197896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SCHOOL</a:t>
            </a:r>
            <a:r>
              <a:rPr sz="1400" b="1" u="sng" spc="-8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SCHOLARSHIPS</a:t>
            </a:r>
            <a:endParaRPr sz="14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4600" y="736600"/>
            <a:ext cx="3126740" cy="85574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73100" marR="5080" indent="-660400">
              <a:lnSpc>
                <a:spcPct val="104200"/>
              </a:lnSpc>
              <a:spcBef>
                <a:spcPts val="20"/>
              </a:spcBef>
            </a:pPr>
            <a:r>
              <a:rPr lang="en-US" sz="1600" dirty="0">
                <a:latin typeface="HelveticaNeue-Light"/>
                <a:cs typeface="HelveticaNeue-Light"/>
              </a:rPr>
              <a:t>      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Annual Charity Golf</a:t>
            </a:r>
            <a:r>
              <a:rPr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      	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Invitational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73100" marR="5080" indent="-660400">
              <a:lnSpc>
                <a:spcPct val="104200"/>
              </a:lnSpc>
              <a:spcBef>
                <a:spcPts val="2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Brandermill Country</a:t>
            </a:r>
            <a:r>
              <a:rPr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Club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44594" y="7106919"/>
            <a:ext cx="2978785" cy="26116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b="1" spc="-30" dirty="0">
                <a:solidFill>
                  <a:srgbClr val="B51B00"/>
                </a:solidFill>
                <a:latin typeface="Helvetica"/>
                <a:cs typeface="Helvetica"/>
              </a:rPr>
              <a:t>Team </a:t>
            </a:r>
            <a:r>
              <a:rPr sz="1400" b="1" dirty="0">
                <a:solidFill>
                  <a:srgbClr val="B51B00"/>
                </a:solidFill>
                <a:latin typeface="Helvetica"/>
                <a:cs typeface="Helvetica"/>
              </a:rPr>
              <a:t>Entry</a:t>
            </a:r>
            <a:r>
              <a:rPr sz="1400" b="1" spc="15" dirty="0">
                <a:solidFill>
                  <a:srgbClr val="B51B00"/>
                </a:solidFill>
                <a:latin typeface="Helvetica"/>
                <a:cs typeface="Helvetica"/>
              </a:rPr>
              <a:t> </a:t>
            </a:r>
            <a:r>
              <a:rPr sz="1400" b="1" dirty="0">
                <a:solidFill>
                  <a:srgbClr val="B51B00"/>
                </a:solidFill>
                <a:latin typeface="Helvetica"/>
                <a:cs typeface="Helvetica"/>
              </a:rPr>
              <a:t>Includes</a:t>
            </a:r>
            <a:endParaRPr sz="14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b="1" dirty="0">
                <a:solidFill>
                  <a:srgbClr val="606060"/>
                </a:solidFill>
                <a:latin typeface="Helvetica"/>
                <a:cs typeface="Helvetica"/>
              </a:rPr>
              <a:t>**********************</a:t>
            </a:r>
            <a:endParaRPr sz="1200" dirty="0">
              <a:latin typeface="Helvetica"/>
              <a:cs typeface="Helvetica"/>
            </a:endParaRPr>
          </a:p>
          <a:p>
            <a:pPr marL="12700" marR="1255395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Holes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Golf &amp;</a:t>
            </a:r>
            <a:r>
              <a:rPr sz="1300" b="1" spc="-9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 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sz="1300" b="1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Balls</a:t>
            </a:r>
          </a:p>
          <a:p>
            <a:pPr marL="12700" marR="5080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Beverages,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Lunch,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Raffle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Prizes 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Complimentary Cigars, Awards </a:t>
            </a:r>
            <a:r>
              <a:rPr sz="1300" b="1" spc="-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Dinner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&amp; </a:t>
            </a:r>
            <a:r>
              <a:rPr sz="1300" b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Awards </a:t>
            </a:r>
            <a:endParaRPr lang="en-US" sz="1300" b="1" spc="-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6800"/>
              </a:lnSpc>
            </a:pPr>
            <a:r>
              <a:rPr sz="1300" b="1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sz="1300" b="1" spc="-10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Pictures  </a:t>
            </a:r>
            <a:endParaRPr lang="en-US"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Closest-to-Pin</a:t>
            </a:r>
            <a:r>
              <a:rPr sz="1300" b="1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315720">
              <a:lnSpc>
                <a:spcPct val="106800"/>
              </a:lnSpc>
            </a:pP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Contest 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  </a:t>
            </a:r>
            <a:endParaRPr lang="en-US" sz="1300" b="1" spc="-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315720">
              <a:lnSpc>
                <a:spcPct val="1068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Range</a:t>
            </a:r>
            <a:r>
              <a:rPr sz="1300" b="1" spc="-8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8252" y="1599349"/>
            <a:ext cx="2827947" cy="1902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4900" y="7106919"/>
            <a:ext cx="3084195" cy="261892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b="1" dirty="0">
                <a:solidFill>
                  <a:srgbClr val="B51B00"/>
                </a:solidFill>
                <a:latin typeface="Helvetica"/>
                <a:cs typeface="Helvetica"/>
              </a:rPr>
              <a:t>Schedule of</a:t>
            </a:r>
            <a:r>
              <a:rPr sz="1400" b="1" spc="-5" dirty="0">
                <a:solidFill>
                  <a:srgbClr val="B51B00"/>
                </a:solidFill>
                <a:latin typeface="Helvetica"/>
                <a:cs typeface="Helvetica"/>
              </a:rPr>
              <a:t> </a:t>
            </a:r>
            <a:r>
              <a:rPr sz="1400" b="1" spc="-15" dirty="0">
                <a:solidFill>
                  <a:srgbClr val="B51B00"/>
                </a:solidFill>
                <a:latin typeface="Helvetica"/>
                <a:cs typeface="Helvetica"/>
              </a:rPr>
              <a:t>Tournament</a:t>
            </a:r>
            <a:endParaRPr sz="1400" b="1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444444"/>
                </a:solidFill>
                <a:latin typeface="Helvetica"/>
                <a:cs typeface="Helvetica"/>
              </a:rPr>
              <a:t>*************************</a:t>
            </a:r>
            <a:endParaRPr sz="1200" b="1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Registration</a:t>
            </a:r>
            <a:r>
              <a:rPr sz="1300" b="1" spc="-4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Opens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:15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Range Balls</a:t>
            </a:r>
            <a:r>
              <a:rPr sz="1300" b="1" spc="-8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300" b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:30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&amp;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Range</a:t>
            </a:r>
            <a:r>
              <a:rPr sz="1300" b="1" spc="-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Pizza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Lunch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(Sergio’s)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898525">
              <a:lnSpc>
                <a:spcPct val="104200"/>
              </a:lnSpc>
            </a:pP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1:4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Anthem and </a:t>
            </a:r>
            <a:r>
              <a:rPr sz="1300" b="1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sz="1300" b="1" spc="-7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</a:t>
            </a:r>
            <a:endParaRPr lang="en-US"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898525">
              <a:lnSpc>
                <a:spcPct val="104200"/>
              </a:lnSpc>
            </a:pP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lang="en-US" sz="1500" b="1" spc="-5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Noon</a:t>
            </a:r>
            <a:r>
              <a:rPr sz="1500" b="1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Shotgun</a:t>
            </a:r>
            <a:r>
              <a:rPr sz="1500" b="1" spc="-20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dirty="0">
                <a:solidFill>
                  <a:schemeClr val="bg1"/>
                </a:solidFill>
                <a:highlight>
                  <a:srgbClr val="8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  <a:p>
            <a:pPr marL="12700" marR="438150">
              <a:lnSpc>
                <a:spcPct val="104200"/>
              </a:lnSpc>
              <a:spcBef>
                <a:spcPts val="95"/>
              </a:spcBef>
            </a:pP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Awards Ceremony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1300" b="1" spc="-1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Dinner  </a:t>
            </a:r>
            <a:r>
              <a:rPr lang="en-US"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  <a:r>
              <a:rPr sz="1300" b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Silent </a:t>
            </a: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Auction Close- </a:t>
            </a:r>
          </a:p>
          <a:p>
            <a:pPr marL="12700" marR="438150">
              <a:lnSpc>
                <a:spcPct val="104200"/>
              </a:lnSpc>
              <a:spcBef>
                <a:spcPts val="95"/>
              </a:spcBef>
            </a:pPr>
            <a:r>
              <a:rPr 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Barrel of Booze Raffle drawing</a:t>
            </a:r>
            <a:endParaRPr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7854" y="247178"/>
            <a:ext cx="3126740" cy="1117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b="1" dirty="0"/>
          </a:p>
        </p:txBody>
      </p:sp>
      <p:sp>
        <p:nvSpPr>
          <p:cNvPr id="11" name="object 11"/>
          <p:cNvSpPr txBox="1"/>
          <p:nvPr/>
        </p:nvSpPr>
        <p:spPr>
          <a:xfrm>
            <a:off x="899291" y="157019"/>
            <a:ext cx="597599" cy="3195781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1011555" algn="l"/>
              </a:tabLst>
            </a:pPr>
            <a:r>
              <a:rPr sz="2000" b="1" dirty="0">
                <a:solidFill>
                  <a:srgbClr val="FF0000"/>
                </a:solidFill>
                <a:latin typeface="Helvetica Neue"/>
                <a:cs typeface="Helvetica Neue"/>
              </a:rPr>
              <a:t>Monday</a:t>
            </a:r>
            <a:r>
              <a:rPr lang="en-US" sz="2000" b="1" dirty="0">
                <a:solidFill>
                  <a:srgbClr val="FF0000"/>
                </a:solidFill>
                <a:latin typeface="Helvetica Neue"/>
                <a:cs typeface="Helvetica Neue"/>
              </a:rPr>
              <a:t>, May 6</a:t>
            </a:r>
            <a:r>
              <a:rPr sz="2000" b="1" dirty="0">
                <a:solidFill>
                  <a:srgbClr val="FF0000"/>
                </a:solidFill>
                <a:latin typeface="Helvetica Neue"/>
                <a:cs typeface="Helvetica Neue"/>
              </a:rPr>
              <a:t>,</a:t>
            </a:r>
            <a:r>
              <a:rPr sz="2000" b="1" spc="-95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sz="2000" b="1" dirty="0">
                <a:solidFill>
                  <a:srgbClr val="FF0000"/>
                </a:solidFill>
                <a:latin typeface="Helvetica Neue"/>
                <a:cs typeface="Helvetica Neue"/>
              </a:rPr>
              <a:t>20</a:t>
            </a:r>
            <a:r>
              <a:rPr lang="en-US" sz="2000" b="1" dirty="0">
                <a:solidFill>
                  <a:srgbClr val="FF0000"/>
                </a:solidFill>
                <a:latin typeface="Helvetica Neue"/>
                <a:cs typeface="Helvetica Neue"/>
              </a:rPr>
              <a:t>24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1011555" algn="l"/>
              </a:tabLst>
            </a:pPr>
            <a:endParaRPr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5840" y="4334192"/>
            <a:ext cx="3020859" cy="24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z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99291" y="4065483"/>
            <a:ext cx="2929297" cy="2514150"/>
          </a:xfrm>
          <a:prstGeom prst="rect">
            <a:avLst/>
          </a:prstGeom>
          <a:solidFill>
            <a:srgbClr val="FFFFFF">
              <a:alpha val="72518"/>
            </a:srgbClr>
          </a:solidFill>
        </p:spPr>
        <p:txBody>
          <a:bodyPr vert="horz" wrap="square" lIns="0" tIns="5969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solidFill>
                  <a:srgbClr val="B51B00"/>
                </a:solidFill>
                <a:cs typeface="Helvetica"/>
              </a:rPr>
              <a:t>For </a:t>
            </a:r>
            <a:r>
              <a:rPr sz="1400" b="1" spc="-15" dirty="0">
                <a:solidFill>
                  <a:srgbClr val="B51B00"/>
                </a:solidFill>
                <a:cs typeface="Helvetica"/>
              </a:rPr>
              <a:t>Tournament </a:t>
            </a:r>
            <a:r>
              <a:rPr sz="1400" b="1" dirty="0">
                <a:solidFill>
                  <a:srgbClr val="B51B00"/>
                </a:solidFill>
                <a:cs typeface="Helvetica"/>
              </a:rPr>
              <a:t>Information</a:t>
            </a:r>
            <a:r>
              <a:rPr sz="1400" b="1" spc="-15" dirty="0">
                <a:solidFill>
                  <a:srgbClr val="B51B00"/>
                </a:solidFill>
                <a:cs typeface="Helvetica"/>
              </a:rPr>
              <a:t> </a:t>
            </a:r>
            <a:r>
              <a:rPr sz="1400" b="1" spc="-5" dirty="0">
                <a:solidFill>
                  <a:srgbClr val="B51B00"/>
                </a:solidFill>
                <a:cs typeface="Helvetica"/>
              </a:rPr>
              <a:t>C</a:t>
            </a:r>
            <a:r>
              <a:rPr lang="en-US" sz="1400" b="1" spc="-5" dirty="0">
                <a:solidFill>
                  <a:srgbClr val="B51B00"/>
                </a:solidFill>
                <a:cs typeface="Helvetica"/>
              </a:rPr>
              <a:t>ontact</a:t>
            </a:r>
            <a:r>
              <a:rPr sz="1400" b="1" spc="-5" dirty="0">
                <a:solidFill>
                  <a:srgbClr val="B51B00"/>
                </a:solidFill>
                <a:cs typeface="Helvetica"/>
              </a:rPr>
              <a:t>:</a:t>
            </a:r>
            <a:endParaRPr sz="1400" dirty="0">
              <a:cs typeface="Helvetica"/>
            </a:endParaRPr>
          </a:p>
          <a:p>
            <a:pPr marL="226695" marR="579120">
              <a:lnSpc>
                <a:spcPct val="131900"/>
              </a:lnSpc>
              <a:spcBef>
                <a:spcPts val="100"/>
              </a:spcBef>
            </a:pPr>
            <a:r>
              <a:rPr sz="1400" dirty="0">
                <a:cs typeface="Helvetica"/>
              </a:rPr>
              <a:t>Gregg </a:t>
            </a:r>
            <a:r>
              <a:rPr sz="1400" spc="-10" dirty="0">
                <a:cs typeface="Helvetica"/>
              </a:rPr>
              <a:t>Waldhauser</a:t>
            </a:r>
            <a:endParaRPr lang="en-US" sz="1400" spc="-10" dirty="0">
              <a:cs typeface="Helvetica"/>
            </a:endParaRPr>
          </a:p>
          <a:p>
            <a:pPr marL="226695" marR="579120">
              <a:lnSpc>
                <a:spcPct val="131900"/>
              </a:lnSpc>
              <a:spcBef>
                <a:spcPts val="100"/>
              </a:spcBef>
            </a:pPr>
            <a:r>
              <a:rPr lang="en-US" sz="1400" spc="-10" dirty="0">
                <a:cs typeface="Helvetica"/>
              </a:rPr>
              <a:t>804-</a:t>
            </a:r>
            <a:r>
              <a:rPr sz="1400" spc="-5" dirty="0">
                <a:cs typeface="Helvetica"/>
              </a:rPr>
              <a:t>909-2853  email</a:t>
            </a:r>
            <a:r>
              <a:rPr sz="1400" spc="-75" dirty="0">
                <a:cs typeface="Helvetica"/>
              </a:rPr>
              <a:t> </a:t>
            </a:r>
            <a:r>
              <a:rPr sz="1400" u="sng" spc="-5" dirty="0">
                <a:solidFill>
                  <a:srgbClr val="021EAA"/>
                </a:solidFill>
                <a:uFill>
                  <a:solidFill>
                    <a:srgbClr val="021EAA"/>
                  </a:solidFill>
                </a:uFill>
                <a:cs typeface="Helvetica"/>
                <a:hlinkClick r:id="rId6"/>
              </a:rPr>
              <a:t>greggpayphones@aol.com</a:t>
            </a:r>
            <a:endParaRPr sz="14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z="1400" b="1" spc="-5" dirty="0">
                <a:solidFill>
                  <a:srgbClr val="606060"/>
                </a:solidFill>
                <a:cs typeface="Helvetica"/>
              </a:rPr>
              <a:t>Return Check and </a:t>
            </a:r>
            <a:r>
              <a:rPr sz="1400" b="1" dirty="0">
                <a:solidFill>
                  <a:srgbClr val="606060"/>
                </a:solidFill>
                <a:cs typeface="Helvetica"/>
              </a:rPr>
              <a:t>Entry Forms</a:t>
            </a:r>
            <a:r>
              <a:rPr sz="1400" b="1" spc="-35" dirty="0">
                <a:solidFill>
                  <a:srgbClr val="606060"/>
                </a:solidFill>
                <a:cs typeface="Helvetica"/>
              </a:rPr>
              <a:t> </a:t>
            </a:r>
            <a:r>
              <a:rPr sz="1400" b="1" dirty="0">
                <a:solidFill>
                  <a:srgbClr val="606060"/>
                </a:solidFill>
                <a:cs typeface="Helvetica"/>
              </a:rPr>
              <a:t>to</a:t>
            </a:r>
            <a:r>
              <a:rPr sz="1400" b="1" dirty="0">
                <a:solidFill>
                  <a:srgbClr val="B51B00"/>
                </a:solidFill>
                <a:cs typeface="Helvetica"/>
              </a:rPr>
              <a:t>:</a:t>
            </a:r>
            <a:endParaRPr sz="1400" dirty="0">
              <a:cs typeface="Helvetica"/>
            </a:endParaRPr>
          </a:p>
          <a:p>
            <a:pPr marL="22669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cs typeface="Helvetica"/>
              </a:rPr>
              <a:t>Brandermill</a:t>
            </a:r>
            <a:r>
              <a:rPr sz="1400" spc="-5" dirty="0">
                <a:cs typeface="Helvetica"/>
              </a:rPr>
              <a:t> Rotary</a:t>
            </a:r>
            <a:endParaRPr sz="1400" dirty="0">
              <a:cs typeface="Helvetica"/>
            </a:endParaRPr>
          </a:p>
          <a:p>
            <a:pPr marL="226695">
              <a:lnSpc>
                <a:spcPct val="100000"/>
              </a:lnSpc>
              <a:spcBef>
                <a:spcPts val="160"/>
              </a:spcBef>
            </a:pPr>
            <a:r>
              <a:rPr sz="1400" dirty="0">
                <a:cs typeface="Helvetica"/>
              </a:rPr>
              <a:t>c/o Gregg</a:t>
            </a:r>
            <a:r>
              <a:rPr sz="1400" spc="-10" dirty="0">
                <a:cs typeface="Helvetica"/>
              </a:rPr>
              <a:t> Waldhauser</a:t>
            </a:r>
            <a:endParaRPr sz="1400" dirty="0">
              <a:cs typeface="Helvetica"/>
            </a:endParaRPr>
          </a:p>
          <a:p>
            <a:pPr marL="226695" marR="803910">
              <a:lnSpc>
                <a:spcPct val="104200"/>
              </a:lnSpc>
            </a:pPr>
            <a:r>
              <a:rPr lang="en-US" sz="1300" spc="-5" dirty="0">
                <a:cs typeface="Helvetica"/>
              </a:rPr>
              <a:t>1003</a:t>
            </a:r>
            <a:r>
              <a:rPr sz="1300" spc="-5" dirty="0">
                <a:cs typeface="Helvetica"/>
              </a:rPr>
              <a:t> </a:t>
            </a:r>
            <a:r>
              <a:rPr lang="en-US" sz="1300" spc="-5" dirty="0" err="1">
                <a:cs typeface="Helvetica"/>
              </a:rPr>
              <a:t>Woodlet</a:t>
            </a:r>
            <a:r>
              <a:rPr lang="en-US" sz="1300" spc="-5" dirty="0">
                <a:cs typeface="Helvetica"/>
              </a:rPr>
              <a:t> Meadow M</a:t>
            </a:r>
            <a:r>
              <a:rPr sz="1400" dirty="0">
                <a:cs typeface="Helvetica"/>
              </a:rPr>
              <a:t>idlothian, </a:t>
            </a:r>
            <a:r>
              <a:rPr sz="1400" spc="-10" dirty="0">
                <a:cs typeface="Helvetica"/>
              </a:rPr>
              <a:t>Virginia</a:t>
            </a:r>
            <a:r>
              <a:rPr sz="1400" spc="-20" dirty="0">
                <a:cs typeface="Helvetica"/>
              </a:rPr>
              <a:t> </a:t>
            </a:r>
            <a:r>
              <a:rPr sz="1400" spc="-25" dirty="0">
                <a:cs typeface="Helvetica"/>
              </a:rPr>
              <a:t>2311</a:t>
            </a:r>
            <a:r>
              <a:rPr lang="en-US" sz="1400" spc="-25" dirty="0">
                <a:cs typeface="Helvetica"/>
              </a:rPr>
              <a:t>4</a:t>
            </a:r>
            <a:endParaRPr sz="1400" dirty="0">
              <a:cs typeface="Helvetic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BF94CF-BFC6-9173-BCD5-CEE11E769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37" y="1117877"/>
            <a:ext cx="2663741" cy="2362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21E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243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Helvetica</vt:lpstr>
      <vt:lpstr>Helvetica Neue</vt:lpstr>
      <vt:lpstr>HelveticaNeue-Light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golf2019</dc:title>
  <dc:creator>Michael Soden</dc:creator>
  <cp:lastModifiedBy>Gregg Waldhauser</cp:lastModifiedBy>
  <cp:revision>21</cp:revision>
  <cp:lastPrinted>2023-01-04T18:49:54Z</cp:lastPrinted>
  <dcterms:created xsi:type="dcterms:W3CDTF">2019-01-17T20:00:48Z</dcterms:created>
  <dcterms:modified xsi:type="dcterms:W3CDTF">2023-12-07T17:28:48Z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2017-01-23T00:00:00Z</vt:filetime>
  </property>
  <property fmtid="{D5CDD505-2E9C-101B-9397-08002B2CF9AE}" pid="3" name="Creator">
    <vt:lpwstr>Pages</vt:lpwstr>
  </property>
  <property fmtid="{D5CDD505-2E9C-101B-9397-08002B2CF9AE}" pid="4" name="LastSaved">
    <vt:filetime>2019-01-17T00:00:00Z</vt:filetime>
  </property>
</Properties>
</file>